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53" r:id="rId3"/>
    <p:sldId id="351" r:id="rId4"/>
    <p:sldId id="339" r:id="rId5"/>
    <p:sldId id="340" r:id="rId6"/>
    <p:sldId id="258" r:id="rId7"/>
    <p:sldId id="270" r:id="rId8"/>
    <p:sldId id="265" r:id="rId9"/>
    <p:sldId id="266" r:id="rId10"/>
    <p:sldId id="267" r:id="rId11"/>
    <p:sldId id="269" r:id="rId12"/>
    <p:sldId id="300" r:id="rId13"/>
    <p:sldId id="309" r:id="rId14"/>
    <p:sldId id="301" r:id="rId15"/>
    <p:sldId id="342" r:id="rId16"/>
    <p:sldId id="341" r:id="rId17"/>
    <p:sldId id="302" r:id="rId18"/>
    <p:sldId id="308" r:id="rId19"/>
    <p:sldId id="310" r:id="rId20"/>
    <p:sldId id="311" r:id="rId21"/>
    <p:sldId id="317" r:id="rId22"/>
    <p:sldId id="303" r:id="rId23"/>
    <p:sldId id="307" r:id="rId24"/>
    <p:sldId id="314" r:id="rId25"/>
    <p:sldId id="315" r:id="rId26"/>
    <p:sldId id="316" r:id="rId27"/>
    <p:sldId id="304" r:id="rId28"/>
    <p:sldId id="305" r:id="rId29"/>
    <p:sldId id="322" r:id="rId30"/>
    <p:sldId id="323" r:id="rId31"/>
    <p:sldId id="324" r:id="rId32"/>
    <p:sldId id="327" r:id="rId33"/>
    <p:sldId id="325" r:id="rId34"/>
    <p:sldId id="328" r:id="rId35"/>
    <p:sldId id="326" r:id="rId36"/>
    <p:sldId id="352" r:id="rId37"/>
    <p:sldId id="272" r:id="rId38"/>
    <p:sldId id="277" r:id="rId39"/>
    <p:sldId id="329" r:id="rId40"/>
    <p:sldId id="278" r:id="rId41"/>
    <p:sldId id="279" r:id="rId42"/>
    <p:sldId id="280" r:id="rId43"/>
    <p:sldId id="313" r:id="rId44"/>
    <p:sldId id="330" r:id="rId45"/>
    <p:sldId id="331" r:id="rId46"/>
    <p:sldId id="332" r:id="rId47"/>
    <p:sldId id="334" r:id="rId48"/>
    <p:sldId id="333" r:id="rId49"/>
    <p:sldId id="281" r:id="rId50"/>
    <p:sldId id="284" r:id="rId51"/>
    <p:sldId id="285" r:id="rId52"/>
    <p:sldId id="335" r:id="rId53"/>
    <p:sldId id="336" r:id="rId54"/>
    <p:sldId id="337" r:id="rId55"/>
    <p:sldId id="338" r:id="rId56"/>
    <p:sldId id="343" r:id="rId57"/>
    <p:sldId id="344" r:id="rId58"/>
    <p:sldId id="287" r:id="rId59"/>
    <p:sldId id="34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4"/>
    <p:restoredTop sz="94340"/>
  </p:normalViewPr>
  <p:slideViewPr>
    <p:cSldViewPr snapToGrid="0" snapToObjects="1">
      <p:cViewPr varScale="1">
        <p:scale>
          <a:sx n="75" d="100"/>
          <a:sy n="75" d="100"/>
        </p:scale>
        <p:origin x="1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49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50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top structure of the top cluster hase</a:t>
            </a:r>
            <a:r>
              <a:rPr lang="it-IT" baseline="0" dirty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58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25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/>
              <a:t>  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40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betta.bakerlab.org/alascansubmit.jsp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cpclab.uni-duesseldorf.de/dsppi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bioinfo3d.cs.tau.ac.il/PatchDock/" TargetMode="External"/><Relationship Id="rId3" Type="http://schemas.openxmlformats.org/officeDocument/2006/relationships/hyperlink" Target="http://haddock.chem.uu.nl" TargetMode="External"/><Relationship Id="rId7" Type="http://schemas.openxmlformats.org/officeDocument/2006/relationships/hyperlink" Target="http://vakser.bioinformatics.ku.edu/resources/gramm/gramm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settadock.graylab.jhu.edu/submit" TargetMode="External"/><Relationship Id="rId5" Type="http://schemas.openxmlformats.org/officeDocument/2006/relationships/hyperlink" Target="http://www.molsoft.com/protein_protein_docking.html" TargetMode="External"/><Relationship Id="rId4" Type="http://schemas.openxmlformats.org/officeDocument/2006/relationships/hyperlink" Target="http://cluspro.bu.edu" TargetMode="External"/><Relationship Id="rId9" Type="http://schemas.openxmlformats.org/officeDocument/2006/relationships/hyperlink" Target="http://hexserver.loria.fr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hyperlink" Target="http://haddocking.org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hyperlink" Target="http://www.nmr.chem.uu.nl/haddock" TargetMode="Externa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rism.ccbb.ku.edu.tr/hotpoint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://crick.mbu.iisc.ernet.in/~PI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012" y="4345164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Allegra Via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43541" y="2393932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rbel"/>
                <a:cs typeface="Corbel"/>
              </a:rPr>
              <a:t>Three-dimensional </a:t>
            </a:r>
            <a:r>
              <a:rPr lang="en-US" sz="3600" b="1" dirty="0" err="1">
                <a:latin typeface="Corbel"/>
                <a:cs typeface="Corbel"/>
              </a:rPr>
              <a:t>modelling</a:t>
            </a:r>
            <a:r>
              <a:rPr lang="en-US" sz="3600" b="1" dirty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" y="132649"/>
            <a:ext cx="1524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84" y="5743543"/>
            <a:ext cx="1173817" cy="965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5991596"/>
            <a:ext cx="40050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Docking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molecular structure (spatial coordinates) of 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/>
              <a:t>can be "safely" predicted</a:t>
            </a:r>
          </a:p>
          <a:p>
            <a:r>
              <a:rPr lang="en-US" dirty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"Bound"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/>
              <a:t>Schemes that attempt to reconstruct a complex using the bound structures of the receptor and the ligand</a:t>
            </a:r>
          </a:p>
          <a:p>
            <a:r>
              <a:rPr lang="en-US" sz="2200" dirty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>
                <a:latin typeface="Corbel"/>
                <a:cs typeface="Corbel"/>
              </a:rPr>
              <a:t>An "unbound" structure maybe a </a:t>
            </a:r>
            <a:r>
              <a:rPr lang="en-US" sz="2200" b="1" dirty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>
                <a:latin typeface="Corbel"/>
                <a:cs typeface="Corbel"/>
              </a:rPr>
              <a:t>structure, a </a:t>
            </a:r>
            <a:r>
              <a:rPr lang="en-US" sz="2200" b="1" dirty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>
                <a:latin typeface="Corbel"/>
                <a:cs typeface="Corbel"/>
              </a:rPr>
              <a:t>structure, or a </a:t>
            </a:r>
            <a:r>
              <a:rPr lang="en-US" sz="2200" b="1" dirty="0" err="1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>
                <a:latin typeface="Corbel"/>
                <a:cs typeface="Corbel"/>
              </a:rPr>
              <a:t>Native</a:t>
            </a:r>
            <a:r>
              <a:rPr lang="en-US" sz="2200" dirty="0">
                <a:latin typeface="Corbel"/>
                <a:cs typeface="Corbel"/>
              </a:rPr>
              <a:t>: free in solution, in its </a:t>
            </a:r>
            <a:r>
              <a:rPr lang="en-US" sz="2200" dirty="0" err="1">
                <a:latin typeface="Corbel"/>
                <a:cs typeface="Corbel"/>
              </a:rPr>
              <a:t>uncomplexed</a:t>
            </a:r>
            <a:r>
              <a:rPr lang="en-US" sz="2200" dirty="0">
                <a:latin typeface="Corbel"/>
                <a:cs typeface="Corbel"/>
              </a:rPr>
              <a:t> state</a:t>
            </a:r>
          </a:p>
          <a:p>
            <a:r>
              <a:rPr lang="en-US" sz="2200" b="1" dirty="0">
                <a:latin typeface="Corbel"/>
                <a:cs typeface="Corbel"/>
              </a:rPr>
              <a:t>Pseudo-native</a:t>
            </a:r>
            <a:r>
              <a:rPr lang="en-US" sz="2200" dirty="0">
                <a:latin typeface="Corbel"/>
                <a:cs typeface="Corbel"/>
              </a:rPr>
              <a:t>: structure </a:t>
            </a:r>
            <a:r>
              <a:rPr lang="en-US" sz="2200" dirty="0" err="1">
                <a:latin typeface="Corbel"/>
                <a:cs typeface="Corbel"/>
              </a:rPr>
              <a:t>complexed</a:t>
            </a:r>
            <a:r>
              <a:rPr lang="en-US" sz="2200" dirty="0">
                <a:latin typeface="Corbel"/>
                <a:cs typeface="Corbel"/>
              </a:rPr>
              <a:t> with a molecule different from the one used for the docking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Halperin</a:t>
            </a:r>
            <a:r>
              <a:rPr lang="en-US" dirty="0"/>
              <a:t> et al. Proteins, 2002</a:t>
            </a:r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Unbound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docking</a:t>
            </a:r>
          </a:p>
          <a:p>
            <a:r>
              <a:rPr lang="en-US" dirty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three key ingredients in docking</a:t>
            </a: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three key ingredients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Representation of the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40" y="1665320"/>
            <a:ext cx="8837550" cy="487928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flexible)</a:t>
            </a:r>
          </a:p>
          <a:p>
            <a:r>
              <a:rPr lang="en-US" b="1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  <a:p>
            <a:pPr marL="0" indent="0">
              <a:buNone/>
            </a:pPr>
            <a:endParaRPr lang="en-US" b="1" dirty="0">
              <a:latin typeface="Corbel"/>
              <a:cs typeface="Corbel"/>
            </a:endParaRPr>
          </a:p>
          <a:p>
            <a:pPr marL="0" indent="0">
              <a:buNone/>
            </a:pPr>
            <a:endParaRPr lang="en-US" b="1" dirty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Surface representation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Sparse surface (</a:t>
            </a:r>
            <a:r>
              <a:rPr lang="en-US" dirty="0" err="1">
                <a:solidFill>
                  <a:srgbClr val="FFFFFF"/>
                </a:solidFill>
              </a:rPr>
              <a:t>Shuo</a:t>
            </a:r>
            <a:r>
              <a:rPr lang="en-US" dirty="0">
                <a:solidFill>
                  <a:srgbClr val="FFFFFF"/>
                </a:solidFill>
              </a:rPr>
              <a:t> Lin et al.)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Dense surface (Connolly)</a:t>
            </a: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Patch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/>
              <a:t>Divide the surface into connected, non-intersecting, equal sized patches of critical points with similar curvature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Yellow</a:t>
            </a:r>
            <a:r>
              <a:rPr lang="en-US" sz="2000" dirty="0"/>
              <a:t>: knob patches</a:t>
            </a:r>
          </a:p>
          <a:p>
            <a:r>
              <a:rPr lang="en-US" sz="2000" b="1" dirty="0"/>
              <a:t>Cyan</a:t>
            </a:r>
            <a:r>
              <a:rPr lang="en-US" sz="2000" dirty="0"/>
              <a:t>: hole patches</a:t>
            </a:r>
          </a:p>
          <a:p>
            <a:r>
              <a:rPr lang="en-US" sz="2000" b="1" dirty="0"/>
              <a:t>Green</a:t>
            </a:r>
            <a:r>
              <a:rPr lang="en-US" sz="2000" dirty="0"/>
              <a:t>: flat patches</a:t>
            </a:r>
          </a:p>
          <a:p>
            <a:r>
              <a:rPr lang="en-US" sz="2000" b="1" dirty="0"/>
              <a:t>Blue</a:t>
            </a:r>
            <a:r>
              <a:rPr lang="en-US" sz="2000" dirty="0"/>
              <a:t>: protein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2667" y="2885106"/>
            <a:ext cx="5738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https://goo.gl/forms/0pYnqOOWuJBeNNAl2</a:t>
            </a:r>
          </a:p>
        </p:txBody>
      </p:sp>
    </p:spTree>
    <p:extLst>
      <p:ext uri="{BB962C8B-B14F-4D97-AF65-F5344CB8AC3E}">
        <p14:creationId xmlns:p14="http://schemas.microsoft.com/office/powerpoint/2010/main" val="186118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>
                <a:solidFill>
                  <a:schemeClr val="bg1"/>
                </a:solidFill>
              </a:rPr>
              <a:t>biomolecular</a:t>
            </a:r>
            <a:r>
              <a:rPr lang="en-US" sz="4000" b="1" dirty="0">
                <a:solidFill>
                  <a:schemeClr val="bg1"/>
                </a:solidFill>
              </a:rPr>
              <a:t>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Van der Waals</a:t>
            </a:r>
          </a:p>
          <a:p>
            <a:r>
              <a:rPr lang="en-US" dirty="0"/>
              <a:t>Electrostatics</a:t>
            </a:r>
          </a:p>
          <a:p>
            <a:r>
              <a:rPr lang="en-US" dirty="0"/>
              <a:t>Hydrophobic contacts</a:t>
            </a:r>
          </a:p>
          <a:p>
            <a:r>
              <a:rPr lang="en-US" dirty="0"/>
              <a:t>Hydrogen bonds</a:t>
            </a:r>
          </a:p>
          <a:p>
            <a:r>
              <a:rPr lang="en-US" dirty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interactions act at short range </a:t>
            </a:r>
            <a:r>
              <a:rPr lang="en-US" dirty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Efrat</a:t>
            </a:r>
            <a:r>
              <a:rPr lang="en-US" dirty="0"/>
              <a:t> </a:t>
            </a:r>
            <a:r>
              <a:rPr lang="en-US" dirty="0" err="1"/>
              <a:t>Mashiach</a:t>
            </a:r>
            <a:r>
              <a:rPr lang="en-US" dirty="0"/>
              <a:t>, 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Conformational space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Rigid body </a:t>
            </a:r>
            <a:r>
              <a:rPr lang="en-US" dirty="0"/>
              <a:t>is a highly simplistic model that regards the two proteins as two rigid solid bodies </a:t>
            </a:r>
          </a:p>
          <a:p>
            <a:r>
              <a:rPr lang="en-US" dirty="0"/>
              <a:t>The </a:t>
            </a:r>
            <a:r>
              <a:rPr lang="en-US" b="1" dirty="0"/>
              <a:t>semi-flexible </a:t>
            </a:r>
            <a:r>
              <a:rPr lang="en-US" dirty="0"/>
              <a:t>model is asymmetric; one of the molecules is considered flexible, while the receptor is regarded as rigid</a:t>
            </a:r>
          </a:p>
          <a:p>
            <a:r>
              <a:rPr lang="en-US" b="1" dirty="0"/>
              <a:t>Flexible</a:t>
            </a:r>
            <a:r>
              <a:rPr lang="en-US" dirty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Docking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Rigid docking</a:t>
            </a:r>
          </a:p>
          <a:p>
            <a:pPr lvl="1"/>
            <a:r>
              <a:rPr lang="en-US" dirty="0">
                <a:sym typeface="Wingdings"/>
              </a:rPr>
              <a:t>fast  can explore the entire receptor and ligand surfaces </a:t>
            </a:r>
          </a:p>
          <a:p>
            <a:pPr lvl="1"/>
            <a:r>
              <a:rPr lang="en-US" dirty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penetrate</a:t>
            </a:r>
            <a:endParaRPr lang="en-US" dirty="0"/>
          </a:p>
          <a:p>
            <a:r>
              <a:rPr lang="en-US" dirty="0"/>
              <a:t>Flexible docking</a:t>
            </a:r>
          </a:p>
          <a:p>
            <a:pPr lvl="1"/>
            <a:r>
              <a:rPr lang="en-US" dirty="0">
                <a:sym typeface="Wingdings"/>
              </a:rPr>
              <a:t>Slower</a:t>
            </a:r>
          </a:p>
          <a:p>
            <a:pPr lvl="1"/>
            <a:r>
              <a:rPr lang="en-US" dirty="0">
                <a:sym typeface="Wingdings"/>
              </a:rPr>
              <a:t>More accurate</a:t>
            </a:r>
          </a:p>
          <a:p>
            <a:pPr lvl="1"/>
            <a:r>
              <a:rPr lang="en-US" dirty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>
                <a:sym typeface="Wingdings"/>
              </a:rPr>
              <a:t>highly reliable but too slow for extensive ligand docking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46480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>
                <a:latin typeface="Corbel"/>
                <a:cs typeface="Corbel"/>
              </a:rPr>
              <a:t>scan</a:t>
            </a:r>
            <a:r>
              <a:rPr lang="it-IT" sz="2800" dirty="0">
                <a:latin typeface="Corbel"/>
                <a:cs typeface="Corbel"/>
              </a:rPr>
              <a:t> of the </a:t>
            </a:r>
            <a:r>
              <a:rPr lang="it-IT" sz="2800" dirty="0" err="1">
                <a:latin typeface="Corbel"/>
                <a:cs typeface="Corbel"/>
              </a:rPr>
              <a:t>entire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solution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space</a:t>
            </a:r>
            <a:r>
              <a:rPr lang="it-IT" sz="2800" dirty="0">
                <a:latin typeface="Corbel"/>
                <a:cs typeface="Corbel"/>
              </a:rPr>
              <a:t> in a </a:t>
            </a:r>
            <a:r>
              <a:rPr lang="it-IT" sz="2800" dirty="0" err="1">
                <a:latin typeface="Corbel"/>
                <a:cs typeface="Corbel"/>
              </a:rPr>
              <a:t>predefined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systematic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manner</a:t>
            </a:r>
            <a:endParaRPr lang="it-IT" sz="2800" dirty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>
                <a:latin typeface="Corbel"/>
                <a:cs typeface="Corbel"/>
              </a:rPr>
              <a:t>e.g., complete </a:t>
            </a:r>
            <a:r>
              <a:rPr lang="it-IT" sz="2200" dirty="0" err="1">
                <a:latin typeface="Corbel"/>
                <a:cs typeface="Corbel"/>
              </a:rPr>
              <a:t>searches</a:t>
            </a:r>
            <a:r>
              <a:rPr lang="it-IT" sz="2200" dirty="0">
                <a:latin typeface="Corbel"/>
                <a:cs typeface="Corbel"/>
              </a:rPr>
              <a:t> of </a:t>
            </a:r>
            <a:r>
              <a:rPr lang="it-IT" sz="2200" dirty="0" err="1">
                <a:latin typeface="Corbel"/>
                <a:cs typeface="Corbel"/>
              </a:rPr>
              <a:t>all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orientations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between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two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rigid</a:t>
            </a:r>
            <a:r>
              <a:rPr lang="it-IT" sz="2200" dirty="0">
                <a:latin typeface="Corbel"/>
                <a:cs typeface="Corbel"/>
              </a:rPr>
              <a:t> 	</a:t>
            </a:r>
            <a:r>
              <a:rPr lang="it-IT" sz="2200" dirty="0" err="1">
                <a:latin typeface="Corbel"/>
                <a:cs typeface="Corbel"/>
              </a:rPr>
              <a:t>molecules</a:t>
            </a:r>
            <a:r>
              <a:rPr lang="it-IT" sz="2200" dirty="0">
                <a:latin typeface="Corbel"/>
                <a:cs typeface="Corbel"/>
              </a:rPr>
              <a:t> by </a:t>
            </a:r>
            <a:r>
              <a:rPr lang="it-IT" sz="2200" dirty="0" err="1">
                <a:latin typeface="Corbel"/>
                <a:cs typeface="Corbel"/>
              </a:rPr>
              <a:t>systematically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rotating</a:t>
            </a:r>
            <a:r>
              <a:rPr lang="it-IT" sz="2200" dirty="0">
                <a:latin typeface="Corbel"/>
                <a:cs typeface="Corbel"/>
              </a:rPr>
              <a:t> and </a:t>
            </a:r>
            <a:r>
              <a:rPr lang="it-IT" sz="2200" dirty="0" err="1">
                <a:latin typeface="Corbel"/>
                <a:cs typeface="Corbel"/>
              </a:rPr>
              <a:t>translating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one</a:t>
            </a:r>
            <a:r>
              <a:rPr lang="it-IT" sz="2200" dirty="0">
                <a:latin typeface="Corbel"/>
                <a:cs typeface="Corbel"/>
              </a:rPr>
              <a:t> 	</a:t>
            </a:r>
            <a:r>
              <a:rPr lang="it-IT" sz="2200" dirty="0" err="1">
                <a:latin typeface="Corbel"/>
                <a:cs typeface="Corbel"/>
              </a:rPr>
              <a:t>molecule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about</a:t>
            </a:r>
            <a:r>
              <a:rPr lang="it-IT" sz="2200" dirty="0">
                <a:latin typeface="Corbel"/>
                <a:cs typeface="Corbel"/>
              </a:rPr>
              <a:t> the </a:t>
            </a:r>
            <a:r>
              <a:rPr lang="it-IT" sz="2200" dirty="0" err="1">
                <a:latin typeface="Corbel"/>
                <a:cs typeface="Corbel"/>
              </a:rPr>
              <a:t>other</a:t>
            </a:r>
            <a:endParaRPr lang="it-IT" sz="2200" b="1" dirty="0">
              <a:latin typeface="Corbel"/>
              <a:cs typeface="Corbel"/>
            </a:endParaRPr>
          </a:p>
          <a:p>
            <a:pPr marL="0" lvl="1" algn="just"/>
            <a:r>
              <a:rPr lang="en-US" sz="2400" dirty="0">
                <a:latin typeface="Corbel"/>
                <a:cs typeface="Corbel"/>
              </a:rPr>
              <a:t>2)	</a:t>
            </a:r>
            <a:r>
              <a:rPr lang="en-US" sz="2800" dirty="0">
                <a:latin typeface="Corbel"/>
                <a:cs typeface="Corbel"/>
              </a:rPr>
              <a:t>a gradual guided progression through solution space. Only part of the solution space is searched, or fitting solutions* are generated. </a:t>
            </a:r>
          </a:p>
          <a:p>
            <a:pPr marL="0" lvl="1" algn="just"/>
            <a:r>
              <a:rPr lang="en-US" sz="2400" dirty="0">
                <a:latin typeface="Corbel"/>
                <a:cs typeface="Corbel"/>
              </a:rPr>
              <a:t>		</a:t>
            </a:r>
            <a:r>
              <a:rPr lang="en-US" sz="2200" dirty="0">
                <a:latin typeface="Corbel"/>
                <a:cs typeface="Corbel"/>
              </a:rPr>
              <a:t>e.g., </a:t>
            </a:r>
            <a:r>
              <a:rPr lang="it-IT" sz="2200" dirty="0">
                <a:latin typeface="Corbel"/>
                <a:cs typeface="Corbel"/>
              </a:rPr>
              <a:t>Monte 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		(MD), and </a:t>
            </a:r>
            <a:r>
              <a:rPr lang="it-IT" sz="2200" dirty="0" err="1">
                <a:latin typeface="Corbel"/>
                <a:cs typeface="Corbel"/>
              </a:rPr>
              <a:t>evolutionary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algorithms</a:t>
            </a:r>
            <a:r>
              <a:rPr lang="it-IT" sz="2200" dirty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>
                <a:latin typeface="Corbel"/>
                <a:cs typeface="Corbel"/>
              </a:rPr>
              <a:t>3) 	Data-</a:t>
            </a:r>
            <a:r>
              <a:rPr lang="it-IT" sz="2800" dirty="0" err="1">
                <a:latin typeface="Corbel"/>
                <a:cs typeface="Corbel"/>
              </a:rPr>
              <a:t>driven</a:t>
            </a:r>
            <a:r>
              <a:rPr lang="it-IT" sz="2800" dirty="0">
                <a:latin typeface="Corbel"/>
                <a:cs typeface="Corbel"/>
              </a:rPr>
              <a:t> docking – </a:t>
            </a:r>
            <a:r>
              <a:rPr lang="it-IT" sz="2800" dirty="0" err="1">
                <a:latin typeface="Corbel"/>
                <a:cs typeface="Corbel"/>
              </a:rPr>
              <a:t>it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uses</a:t>
            </a:r>
            <a:r>
              <a:rPr lang="it-IT" sz="2800" dirty="0">
                <a:latin typeface="Corbel"/>
                <a:cs typeface="Corbel"/>
              </a:rPr>
              <a:t> the </a:t>
            </a:r>
            <a:r>
              <a:rPr lang="it-IT" sz="2800" dirty="0" err="1">
                <a:latin typeface="Corbel"/>
                <a:cs typeface="Corbel"/>
              </a:rPr>
              <a:t>available</a:t>
            </a:r>
            <a:r>
              <a:rPr lang="it-IT" sz="2800" dirty="0">
                <a:latin typeface="Corbel"/>
                <a:cs typeface="Corbel"/>
              </a:rPr>
              <a:t>  information </a:t>
            </a:r>
            <a:r>
              <a:rPr lang="it-IT" sz="2800" dirty="0" err="1">
                <a:latin typeface="Corbel"/>
                <a:cs typeface="Corbel"/>
              </a:rPr>
              <a:t>about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binding</a:t>
            </a:r>
            <a:r>
              <a:rPr lang="it-IT" sz="2800" dirty="0">
                <a:latin typeface="Corbel"/>
                <a:cs typeface="Corbel"/>
              </a:rPr>
              <a:t> site/</a:t>
            </a:r>
            <a:r>
              <a:rPr lang="it-IT" sz="2800" dirty="0" err="1">
                <a:latin typeface="Corbel"/>
                <a:cs typeface="Corbel"/>
              </a:rPr>
              <a:t>interface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residues</a:t>
            </a:r>
            <a:r>
              <a:rPr lang="it-IT" sz="2800" dirty="0">
                <a:latin typeface="Corbel"/>
                <a:cs typeface="Corbel"/>
              </a:rPr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Solutions meeting pre-defined criteria</a:t>
            </a:r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</a:t>
            </a:r>
            <a:r>
              <a:rPr lang="it-IT" sz="2400" b="1" dirty="0" err="1">
                <a:latin typeface="Corbel"/>
                <a:cs typeface="Corbel"/>
              </a:rPr>
              <a:t>results</a:t>
            </a:r>
            <a:r>
              <a:rPr lang="it-IT" sz="2400" b="1" dirty="0">
                <a:latin typeface="Corbel"/>
                <a:cs typeface="Corbel"/>
              </a:rPr>
              <a:t>.</a:t>
            </a:r>
            <a:endParaRPr lang="it-IT" sz="2000" dirty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200" b="1" dirty="0">
                <a:latin typeface="Corbel"/>
                <a:cs typeface="Corbel"/>
              </a:rPr>
              <a:t>Global </a:t>
            </a:r>
            <a:r>
              <a:rPr lang="it-IT" sz="2200" b="1" dirty="0" err="1">
                <a:latin typeface="Corbel"/>
                <a:cs typeface="Corbel"/>
              </a:rPr>
              <a:t>methods</a:t>
            </a:r>
            <a:r>
              <a:rPr lang="it-IT" sz="2200" b="1" dirty="0">
                <a:latin typeface="Corbel"/>
                <a:cs typeface="Corbel"/>
              </a:rPr>
              <a:t> </a:t>
            </a:r>
            <a:r>
              <a:rPr lang="it-IT" sz="2200" dirty="0">
                <a:latin typeface="Corbel"/>
                <a:cs typeface="Corbel"/>
              </a:rPr>
              <a:t>work </a:t>
            </a:r>
            <a:r>
              <a:rPr lang="it-IT" sz="2200" dirty="0" err="1">
                <a:latin typeface="Corbel"/>
                <a:cs typeface="Corbel"/>
              </a:rPr>
              <a:t>well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when</a:t>
            </a:r>
            <a:r>
              <a:rPr lang="it-IT" sz="2200" dirty="0">
                <a:latin typeface="Corbel"/>
                <a:cs typeface="Corbel"/>
              </a:rPr>
              <a:t> none of the </a:t>
            </a:r>
            <a:r>
              <a:rPr lang="it-IT" sz="2200" dirty="0" err="1">
                <a:latin typeface="Corbel"/>
                <a:cs typeface="Corbel"/>
              </a:rPr>
              <a:t>interacting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partners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undergo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conformational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changes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larger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than</a:t>
            </a:r>
            <a:r>
              <a:rPr lang="it-IT" sz="2200" dirty="0">
                <a:latin typeface="Corbel"/>
                <a:cs typeface="Corbel"/>
              </a:rPr>
              <a:t> 2 </a:t>
            </a:r>
            <a:r>
              <a:rPr lang="it-IT" sz="2200" dirty="0" err="1">
                <a:latin typeface="Corbel"/>
                <a:cs typeface="Corbel"/>
              </a:rPr>
              <a:t>Å</a:t>
            </a:r>
            <a:r>
              <a:rPr lang="it-IT" sz="2200" dirty="0">
                <a:latin typeface="Corbel"/>
                <a:cs typeface="Corbel"/>
              </a:rPr>
              <a:t>. In </a:t>
            </a:r>
            <a:r>
              <a:rPr lang="it-IT" sz="2200" dirty="0" err="1">
                <a:latin typeface="Corbel"/>
                <a:cs typeface="Corbel"/>
              </a:rPr>
              <a:t>particular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when</a:t>
            </a:r>
            <a:r>
              <a:rPr lang="it-IT" sz="2200" dirty="0">
                <a:latin typeface="Corbel"/>
                <a:cs typeface="Corbel"/>
              </a:rPr>
              <a:t> no </a:t>
            </a:r>
            <a:r>
              <a:rPr lang="it-IT" sz="2200" dirty="0" err="1">
                <a:latin typeface="Corbel"/>
                <a:cs typeface="Corbel"/>
              </a:rPr>
              <a:t>prior</a:t>
            </a:r>
            <a:r>
              <a:rPr lang="it-IT" sz="2200" dirty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>
              <a:buFontTx/>
              <a:buChar char="-"/>
            </a:pPr>
            <a:r>
              <a:rPr lang="it-IT" sz="2200" b="1" dirty="0">
                <a:latin typeface="Corbel"/>
                <a:cs typeface="Corbel"/>
              </a:rPr>
              <a:t>Monte Carlo </a:t>
            </a:r>
            <a:r>
              <a:rPr lang="it-IT" sz="2200" dirty="0" err="1">
                <a:latin typeface="Corbel"/>
                <a:cs typeface="Corbel"/>
              </a:rPr>
              <a:t>methods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yield</a:t>
            </a:r>
            <a:r>
              <a:rPr lang="it-IT" sz="2200" dirty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200" dirty="0" err="1">
                <a:latin typeface="Corbel"/>
                <a:cs typeface="Corbel"/>
              </a:rPr>
              <a:t>protein</a:t>
            </a:r>
            <a:r>
              <a:rPr lang="it-IT" sz="2200" dirty="0">
                <a:latin typeface="Corbel"/>
                <a:cs typeface="Corbel"/>
              </a:rPr>
              <a:t> structures </a:t>
            </a:r>
            <a:r>
              <a:rPr lang="it-IT" sz="2200" dirty="0" err="1">
                <a:latin typeface="Corbel"/>
                <a:cs typeface="Corbel"/>
              </a:rPr>
              <a:t>is</a:t>
            </a:r>
            <a:r>
              <a:rPr lang="it-IT" sz="2200" dirty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r>
              <a:rPr lang="it-IT" sz="2200" b="1" dirty="0">
                <a:latin typeface="Corbel"/>
                <a:cs typeface="Corbel"/>
              </a:rPr>
              <a:t>Data-driven methods</a:t>
            </a:r>
            <a:r>
              <a:rPr lang="it-IT" sz="2200" dirty="0">
                <a:latin typeface="Corbel"/>
                <a:cs typeface="Corbel"/>
              </a:rPr>
              <a:t> produce the best results if sufficient information on </a:t>
            </a:r>
            <a:r>
              <a:rPr lang="it-IT" sz="2200" dirty="0" err="1">
                <a:latin typeface="Corbel"/>
                <a:cs typeface="Corbel"/>
              </a:rPr>
              <a:t>interface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residues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is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available</a:t>
            </a:r>
            <a:r>
              <a:rPr lang="it-IT" sz="2200" dirty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377060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/>
              </a:rPr>
              <a:t>A search algorithm may produce an immense number of solutions (~10</a:t>
            </a:r>
            <a:r>
              <a:rPr lang="en-US" baseline="30000" dirty="0">
                <a:sym typeface="Wingdings"/>
              </a:rPr>
              <a:t>9</a:t>
            </a:r>
            <a:r>
              <a:rPr lang="en-US" dirty="0">
                <a:sym typeface="Wingdings"/>
              </a:rPr>
              <a:t>)</a:t>
            </a:r>
          </a:p>
          <a:p>
            <a:r>
              <a:rPr lang="en-US" dirty="0">
                <a:sym typeface="Wingdings"/>
              </a:rPr>
              <a:t>Goal: discriminate between "correct" native solutions, i.e., with </a:t>
            </a:r>
            <a:r>
              <a:rPr lang="en-US" b="1" dirty="0">
                <a:sym typeface="Wingdings"/>
              </a:rPr>
              <a:t>low </a:t>
            </a:r>
            <a:r>
              <a:rPr lang="en-US" b="1" dirty="0" err="1">
                <a:sym typeface="Wingdings"/>
              </a:rPr>
              <a:t>rmsd</a:t>
            </a:r>
            <a:r>
              <a:rPr lang="en-US" b="1" dirty="0">
                <a:sym typeface="Wingdings"/>
              </a:rPr>
              <a:t> from the crystal structure </a:t>
            </a:r>
            <a:r>
              <a:rPr lang="en-US" dirty="0">
                <a:sym typeface="Wingdings"/>
              </a:rPr>
              <a:t>and others within reasonable computation time</a:t>
            </a:r>
          </a:p>
          <a:p>
            <a:r>
              <a:rPr lang="en-US" dirty="0">
                <a:sym typeface="Wingdings"/>
              </a:rPr>
              <a:t>good scoring function  fast enough to allow its application to a large number of potential solutions</a:t>
            </a:r>
          </a:p>
          <a:p>
            <a:pPr lvl="1">
              <a:buFont typeface="Courier New"/>
              <a:buChar char="o"/>
            </a:pPr>
            <a:r>
              <a:rPr lang="en-US" sz="2800" dirty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>
                <a:latin typeface="Corbel"/>
                <a:cs typeface="Corbel"/>
              </a:rPr>
              <a:t>energy criteria</a:t>
            </a: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Algorithms can be classified by the stage of scoring in the algorithm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Integrated functions </a:t>
            </a:r>
            <a:r>
              <a:rPr lang="en-US" dirty="0"/>
              <a:t>– scoring is integrated into the search stage and filter emerging solutions – the scoring function is part of the design</a:t>
            </a:r>
          </a:p>
          <a:p>
            <a:r>
              <a:rPr lang="en-US" b="1" dirty="0"/>
              <a:t>Edge functions </a:t>
            </a:r>
            <a:r>
              <a:rPr lang="en-US" dirty="0"/>
              <a:t>– scoring is applied at the end of the search stage</a:t>
            </a:r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PPI surfaces can be studied?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Experimental</a:t>
            </a:r>
            <a:r>
              <a:rPr lang="en-US" dirty="0"/>
              <a:t>:</a:t>
            </a:r>
          </a:p>
          <a:p>
            <a:r>
              <a:rPr lang="en-US" dirty="0"/>
              <a:t>The 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studies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interaction/binding sites</a:t>
            </a:r>
          </a:p>
          <a:p>
            <a:r>
              <a:rPr lang="en-US" dirty="0"/>
              <a:t>Prediction of protein-protein complexes</a:t>
            </a:r>
          </a:p>
          <a:p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82431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Parameters used for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Geometric complementarity </a:t>
            </a:r>
            <a:r>
              <a:rPr lang="en-US" dirty="0"/>
              <a:t>- how to score complementarity is strongly coupled with the surface representation</a:t>
            </a:r>
          </a:p>
          <a:p>
            <a:r>
              <a:rPr lang="en-US" b="1" dirty="0"/>
              <a:t>Intermolecular overlap </a:t>
            </a:r>
            <a:r>
              <a:rPr lang="en-US" dirty="0"/>
              <a:t>– tolerance to slight interface clashes and penalty for protein interior clashes (surface "belt" of non-</a:t>
            </a:r>
            <a:r>
              <a:rPr lang="en-US" dirty="0" err="1"/>
              <a:t>penalised</a:t>
            </a:r>
            <a:r>
              <a:rPr lang="en-US" dirty="0"/>
              <a:t> penetration area)</a:t>
            </a:r>
          </a:p>
          <a:p>
            <a:r>
              <a:rPr lang="en-US" b="1" dirty="0"/>
              <a:t>Intra-molecular overlap </a:t>
            </a:r>
            <a:r>
              <a:rPr lang="en-US" dirty="0"/>
              <a:t>– when backbone flexibility is taken into account</a:t>
            </a:r>
          </a:p>
          <a:p>
            <a:r>
              <a:rPr lang="en-US" b="1" dirty="0"/>
              <a:t>Hydrogen bonding</a:t>
            </a:r>
          </a:p>
          <a:p>
            <a:r>
              <a:rPr lang="en-US" b="1" dirty="0"/>
              <a:t>Contact area</a:t>
            </a:r>
            <a:r>
              <a:rPr lang="en-US" dirty="0"/>
              <a:t>: total interactions = </a:t>
            </a:r>
            <a:r>
              <a:rPr lang="en-US" dirty="0" err="1"/>
              <a:t>hh</a:t>
            </a:r>
            <a:r>
              <a:rPr lang="en-US" dirty="0"/>
              <a:t> + </a:t>
            </a:r>
            <a:r>
              <a:rPr lang="en-US" dirty="0" err="1"/>
              <a:t>pp</a:t>
            </a:r>
            <a:r>
              <a:rPr lang="en-US" dirty="0"/>
              <a:t> + </a:t>
            </a:r>
            <a:r>
              <a:rPr lang="en-US" dirty="0" err="1"/>
              <a:t>hp</a:t>
            </a:r>
            <a:r>
              <a:rPr lang="en-US" dirty="0"/>
              <a:t> (h = hydrophobic, p = polar)</a:t>
            </a:r>
          </a:p>
          <a:p>
            <a:r>
              <a:rPr lang="en-US" b="1" dirty="0"/>
              <a:t>Pairwise </a:t>
            </a:r>
            <a:r>
              <a:rPr lang="en-US" b="1" dirty="0" err="1"/>
              <a:t>aa</a:t>
            </a:r>
            <a:r>
              <a:rPr lang="en-US" b="1" dirty="0"/>
              <a:t> and atom-atom contacts </a:t>
            </a:r>
            <a:r>
              <a:rPr lang="en-US" dirty="0"/>
              <a:t>– empirical term derived form observed statistical frequency of </a:t>
            </a:r>
            <a:r>
              <a:rPr lang="en-US" dirty="0" err="1"/>
              <a:t>aa</a:t>
            </a:r>
            <a:r>
              <a:rPr lang="en-US" dirty="0"/>
              <a:t> contacts in X-ray proteins</a:t>
            </a:r>
          </a:p>
          <a:p>
            <a:r>
              <a:rPr lang="en-US" b="1" dirty="0"/>
              <a:t>Electrostatic interactions </a:t>
            </a:r>
            <a:r>
              <a:rPr lang="en-US" dirty="0"/>
              <a:t>and </a:t>
            </a:r>
            <a:r>
              <a:rPr lang="en-US" b="1" dirty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Binding site information may be included in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Knowledge of the </a:t>
            </a:r>
            <a:r>
              <a:rPr lang="en-US" b="1" dirty="0">
                <a:solidFill>
                  <a:srgbClr val="FF0000"/>
                </a:solidFill>
              </a:rPr>
              <a:t>location of the binding site </a:t>
            </a:r>
            <a:r>
              <a:rPr lang="en-US" dirty="0"/>
              <a:t>on one or both proteins drastically reduces the number of possible solutions</a:t>
            </a:r>
          </a:p>
          <a:p>
            <a:r>
              <a:rPr lang="en-US" dirty="0"/>
              <a:t>Knowledge of the </a:t>
            </a:r>
            <a:r>
              <a:rPr lang="en-US" b="1" dirty="0">
                <a:solidFill>
                  <a:srgbClr val="FF0000"/>
                </a:solidFill>
              </a:rPr>
              <a:t>specific binding site residues </a:t>
            </a:r>
            <a:r>
              <a:rPr lang="en-US" dirty="0"/>
              <a:t>reduces the search space even further</a:t>
            </a:r>
          </a:p>
          <a:p>
            <a:r>
              <a:rPr lang="en-US" dirty="0"/>
              <a:t>Info about active site residues: site directed mutagenesis, chemical cross-linking, phylogenetic data</a:t>
            </a:r>
          </a:p>
          <a:p>
            <a:r>
              <a:rPr lang="en-US" dirty="0"/>
              <a:t>Sometimes the binding site </a:t>
            </a:r>
            <a:r>
              <a:rPr lang="en-US" b="1" dirty="0"/>
              <a:t>can be predicted</a:t>
            </a:r>
          </a:p>
          <a:p>
            <a:r>
              <a:rPr lang="en-US" dirty="0"/>
              <a:t>For some families the major binding sites are known in advance (e.g. serine proteases and </a:t>
            </a:r>
            <a:r>
              <a:rPr lang="en-US" dirty="0" err="1"/>
              <a:t>immunoglobulins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Events that occur in clusters are probably not random</a:t>
            </a:r>
          </a:p>
          <a:p>
            <a:r>
              <a:rPr lang="en-US" dirty="0"/>
              <a:t>The cluster with the largest number of low-energy structures is typically the native fold, the center of the most populated cluster being a structure near the native binding site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Looking for large clusters is a major tool of finding near-native 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Conclusion I (-)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orbel"/>
                <a:cs typeface="Corbel"/>
              </a:rPr>
              <a:t>The </a:t>
            </a:r>
            <a:r>
              <a:rPr lang="en-US" sz="2600" i="1" dirty="0">
                <a:latin typeface="Corbel"/>
                <a:cs typeface="Corbel"/>
              </a:rPr>
              <a:t>molecular docking problem </a:t>
            </a:r>
            <a:r>
              <a:rPr lang="en-US" sz="2600" dirty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interfaces</a:t>
            </a:r>
          </a:p>
          <a:p>
            <a:r>
              <a:rPr lang="en-US" sz="2600" dirty="0">
                <a:latin typeface="Corbel"/>
                <a:cs typeface="Corbel"/>
              </a:rPr>
              <a:t>R</a:t>
            </a:r>
            <a:r>
              <a:rPr lang="it-IT" sz="2600" dirty="0" err="1">
                <a:latin typeface="Corbel"/>
                <a:cs typeface="Corbel"/>
              </a:rPr>
              <a:t>esults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generally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>
                <a:latin typeface="Corbel"/>
                <a:cs typeface="Corbel"/>
              </a:rPr>
              <a:t>weakily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proteins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binding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Exhaustive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space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searches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provide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>
                <a:latin typeface="Corbel"/>
                <a:cs typeface="Corbel"/>
              </a:rPr>
              <a:t>Accurate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complicated</a:t>
            </a:r>
            <a:r>
              <a:rPr lang="it-IT" sz="2600" dirty="0">
                <a:latin typeface="Corbel"/>
                <a:cs typeface="Corbel"/>
              </a:rPr>
              <a:t> to compute</a:t>
            </a:r>
          </a:p>
          <a:p>
            <a:endParaRPr lang="en-US" sz="2600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 II (-)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orbel"/>
                <a:cs typeface="Corbel"/>
              </a:rPr>
              <a:t>Despite 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FPs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displaying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good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complementarity</a:t>
            </a:r>
            <a:r>
              <a:rPr lang="it-IT" sz="2600" dirty="0">
                <a:latin typeface="Corbel"/>
                <a:cs typeface="Corbel"/>
              </a:rPr>
              <a:t> are 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>
                <a:latin typeface="Corbel"/>
                <a:cs typeface="Corbel"/>
              </a:rPr>
              <a:t>Side-chain flexibility can be handled via a "soft" tolerance belt</a:t>
            </a: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Conclusion II (+)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>
                <a:latin typeface="Corbel"/>
                <a:cs typeface="Corbel"/>
              </a:rPr>
              <a:t>Integration of experimental  information produces reliable docking results</a:t>
            </a:r>
          </a:p>
          <a:p>
            <a:r>
              <a:rPr lang="it-IT" dirty="0" err="1">
                <a:latin typeface="Corbel"/>
                <a:cs typeface="Corbel"/>
              </a:rPr>
              <a:t>Relatively</a:t>
            </a:r>
            <a:r>
              <a:rPr lang="it-IT" dirty="0">
                <a:latin typeface="Corbel"/>
                <a:cs typeface="Corbel"/>
              </a:rPr>
              <a:t> 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>
                <a:latin typeface="Corbel"/>
                <a:cs typeface="Corbel"/>
              </a:rPr>
              <a:t>Sometimes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5263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>
                <a:ea typeface="Arial" charset="0"/>
                <a:cs typeface="Arial" charset="0"/>
              </a:rPr>
              <a:t>Simplified/Rigid 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>
                <a:latin typeface="Corbel"/>
                <a:ea typeface="Arial" charset="0"/>
                <a:cs typeface="Corbel"/>
              </a:rPr>
              <a:t>refinement</a:t>
            </a: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>
                <a:ea typeface="Arial" charset="0"/>
                <a:cs typeface="Arial" charset="0"/>
              </a:rPr>
              <a:t>Selecting conformations</a:t>
            </a: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CAPRI is 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>
                <a:latin typeface="Corbel"/>
                <a:cs typeface="Corbel"/>
              </a:rPr>
              <a:t>CAPRI is a </a:t>
            </a:r>
            <a:r>
              <a:rPr sz="2000" b="1" dirty="0">
                <a:latin typeface="Corbel"/>
                <a:cs typeface="Corbel"/>
              </a:rPr>
              <a:t>blind prediction experiment</a:t>
            </a:r>
            <a:r>
              <a:rPr lang="it-IT" sz="2000" b="1" dirty="0">
                <a:latin typeface="Corbel"/>
                <a:cs typeface="Corbel"/>
              </a:rPr>
              <a:t> </a:t>
            </a:r>
            <a:r>
              <a:rPr lang="it-IT" sz="2000" dirty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>
                <a:latin typeface="Corbel"/>
                <a:cs typeface="Corbel"/>
              </a:rPr>
              <a:t>methods</a:t>
            </a:r>
            <a:endParaRPr lang="it-IT" sz="2000" dirty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he atomic coordinates of </a:t>
            </a:r>
            <a:r>
              <a:rPr lang="en-US" sz="2000" dirty="0">
                <a:latin typeface="Corbel"/>
                <a:cs typeface="Corbel"/>
              </a:rPr>
              <a:t>the </a:t>
            </a:r>
            <a:r>
              <a:rPr sz="2000" dirty="0">
                <a:latin typeface="Corbel"/>
                <a:cs typeface="Corbel"/>
              </a:rPr>
              <a:t>two proteins</a:t>
            </a:r>
            <a:r>
              <a:rPr lang="it-IT" sz="2000" dirty="0">
                <a:latin typeface="Corbel"/>
                <a:cs typeface="Corbel"/>
              </a:rPr>
              <a:t> are given to </a:t>
            </a:r>
            <a:r>
              <a:rPr lang="it-IT" sz="2000" dirty="0" err="1">
                <a:latin typeface="Corbel"/>
                <a:cs typeface="Corbel"/>
              </a:rPr>
              <a:t>groups</a:t>
            </a:r>
            <a:r>
              <a:rPr lang="it-IT" sz="2000" dirty="0">
                <a:latin typeface="Corbel"/>
                <a:cs typeface="Corbel"/>
              </a:rPr>
              <a:t> for </a:t>
            </a:r>
            <a:r>
              <a:rPr lang="it-IT" sz="2000" dirty="0" err="1">
                <a:latin typeface="Corbel"/>
                <a:cs typeface="Corbel"/>
              </a:rPr>
              <a:t>prediction</a:t>
            </a:r>
            <a:endParaRPr lang="en-GB" sz="2000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>
                <a:latin typeface="Corbel"/>
                <a:cs typeface="Corbel"/>
              </a:rPr>
              <a:t>http://</a:t>
            </a:r>
            <a:r>
              <a:rPr lang="it-IT" u="sng" dirty="0" err="1">
                <a:latin typeface="Corbel"/>
                <a:cs typeface="Corbel"/>
              </a:rPr>
              <a:t>www.ebi.ac.uk</a:t>
            </a:r>
            <a:r>
              <a:rPr lang="it-IT" u="sng" dirty="0">
                <a:latin typeface="Corbel"/>
                <a:cs typeface="Corbel"/>
              </a:rPr>
              <a:t>/</a:t>
            </a:r>
            <a:r>
              <a:rPr lang="it-IT" u="sng" dirty="0" err="1">
                <a:latin typeface="Corbel"/>
                <a:cs typeface="Corbel"/>
              </a:rPr>
              <a:t>msd-srv</a:t>
            </a:r>
            <a:r>
              <a:rPr lang="it-IT" u="sng" dirty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"/>
                <a:cs typeface="Corbel"/>
              </a:rPr>
              <a:t>The CAPRI experiment is double-blind</a:t>
            </a:r>
          </a:p>
          <a:p>
            <a:pPr lvl="1"/>
            <a:r>
              <a:rPr lang="en-US" sz="2400" dirty="0">
                <a:latin typeface="Corbel"/>
                <a:cs typeface="Corbel"/>
              </a:rPr>
              <a:t>submitters do not know the solved 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>
                <a:latin typeface="Corbel"/>
                <a:cs typeface="Corbel"/>
              </a:rPr>
              <a:t>the assessors do not know the correspondence between a submission and the identity of its 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/>
              <a:t>Special CAPRI Issue</a:t>
            </a:r>
            <a:r>
              <a:rPr lang="en-US" sz="2400" dirty="0"/>
              <a:t>: Fifth Meeting on the Critical 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/>
              <a:t>Assessment of Predicted 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orbel"/>
                <a:cs typeface="Corbel"/>
              </a:rPr>
              <a:t>DrugScorePPI</a:t>
            </a:r>
            <a:r>
              <a:rPr lang="it-IT" sz="2400" dirty="0">
                <a:latin typeface="Corbel"/>
                <a:cs typeface="Corbel"/>
              </a:rPr>
              <a:t> and </a:t>
            </a:r>
            <a:r>
              <a:rPr lang="it-IT" sz="2400" b="1" dirty="0">
                <a:latin typeface="Corbel"/>
                <a:cs typeface="Corbel"/>
              </a:rPr>
              <a:t>Robetta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b="1" dirty="0">
                <a:latin typeface="Corbel"/>
                <a:cs typeface="Corbel"/>
              </a:rPr>
              <a:t>Alascanning</a:t>
            </a:r>
            <a:r>
              <a:rPr lang="it-IT" sz="2400" dirty="0">
                <a:latin typeface="Corbel"/>
                <a:cs typeface="Corbel"/>
              </a:rPr>
              <a:t> are dedicated to the </a:t>
            </a:r>
            <a:r>
              <a:rPr lang="it-IT" sz="2400" dirty="0" err="1">
                <a:latin typeface="Corbel"/>
                <a:cs typeface="Corbel"/>
              </a:rPr>
              <a:t>identification</a:t>
            </a:r>
            <a:r>
              <a:rPr lang="it-IT" sz="2400" dirty="0">
                <a:latin typeface="Corbel"/>
                <a:cs typeface="Corbel"/>
              </a:rPr>
              <a:t> of hot </a:t>
            </a:r>
            <a:r>
              <a:rPr lang="it-IT" sz="2400" dirty="0" err="1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protein-protein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interfaces</a:t>
            </a:r>
            <a:endParaRPr lang="it-IT" dirty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6"/>
              </a:rPr>
              <a:t>http://robetta.bakerlab.org/alascansubmit.jsp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>
              <a:latin typeface="Corbel"/>
              <a:cs typeface="Corbel"/>
            </a:endParaRPr>
          </a:p>
          <a:p>
            <a:pPr lvl="1"/>
            <a:r>
              <a:rPr lang="it-IT" sz="2400" b="1" dirty="0">
                <a:latin typeface="Corbel"/>
                <a:cs typeface="Corbel"/>
              </a:rPr>
              <a:t>Domain </a:t>
            </a:r>
            <a:r>
              <a:rPr lang="it-IT" sz="2400" b="1" dirty="0" err="1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endParaRPr lang="en-GB" sz="2400" dirty="0">
              <a:latin typeface="Corbel"/>
              <a:ea typeface="DejaVu Sans" charset="0"/>
              <a:cs typeface="Corbel"/>
            </a:endParaRPr>
          </a:p>
          <a:p>
            <a:endParaRPr lang="it-IT" sz="2400" dirty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Dihedral angles in glutamate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/>
              <a:t>J. Biol. Chem. (2011) 286, 14040-14048</a:t>
            </a:r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(2003)</a:t>
            </a: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latin typeface="Corbel"/>
                <a:cs typeface="Corbel"/>
              </a:rPr>
              <a:t>There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no </a:t>
            </a:r>
            <a:r>
              <a:rPr lang="it-IT" sz="2400" dirty="0" err="1">
                <a:latin typeface="Corbel"/>
                <a:cs typeface="Corbel"/>
              </a:rPr>
              <a:t>official</a:t>
            </a:r>
            <a:r>
              <a:rPr lang="it-IT" sz="2400" dirty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>
                <a:latin typeface="Corbel"/>
                <a:cs typeface="Corbel"/>
              </a:rPr>
              <a:t>different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algorithms</a:t>
            </a:r>
            <a:r>
              <a:rPr lang="it-IT" sz="2400" dirty="0">
                <a:latin typeface="Corbel"/>
                <a:cs typeface="Corbel"/>
              </a:rPr>
              <a:t> are </a:t>
            </a:r>
            <a:r>
              <a:rPr lang="it-IT" sz="2400" dirty="0" err="1">
                <a:latin typeface="Corbel"/>
                <a:cs typeface="Corbel"/>
              </a:rPr>
              <a:t>not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http://haddock.chem.uu.nl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http://cluspro.bu.edu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>
                <a:latin typeface="Corbel"/>
                <a:cs typeface="Corbel"/>
              </a:rPr>
              <a:t>op-modeling environment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Rigid-body docking followed by </a:t>
            </a:r>
          </a:p>
          <a:p>
            <a:r>
              <a:rPr lang="en-US" sz="2800" dirty="0"/>
              <a:t>a semi-flexible refinement of the interface in torsion angles' space (of both backbone and side-chains) </a:t>
            </a:r>
          </a:p>
          <a:p>
            <a:r>
              <a:rPr lang="en-US" sz="2800" dirty="0"/>
              <a:t>as a final stage, a Cartesian dynamics refinement in explicit solvent</a:t>
            </a:r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Easy interface</a:t>
            </a:r>
          </a:p>
          <a:p>
            <a:r>
              <a:rPr lang="en-US" dirty="0"/>
              <a:t>the Prediction interface</a:t>
            </a:r>
          </a:p>
          <a:p>
            <a:r>
              <a:rPr lang="en-US" dirty="0"/>
              <a:t>the Expert interface (requires Expert level access)</a:t>
            </a:r>
          </a:p>
          <a:p>
            <a:r>
              <a:rPr lang="en-US" dirty="0"/>
              <a:t>the Refinement interface (requires Expert level access)</a:t>
            </a:r>
          </a:p>
          <a:p>
            <a:r>
              <a:rPr lang="en-US" dirty="0"/>
              <a:t>the Guru interface (requires Guru level access)</a:t>
            </a:r>
          </a:p>
          <a:p>
            <a:r>
              <a:rPr lang="en-US" dirty="0"/>
              <a:t>the Multi-body interface (requires Guru level access)</a:t>
            </a:r>
          </a:p>
          <a:p>
            <a:r>
              <a:rPr lang="en-US" dirty="0"/>
              <a:t>the File upload interface</a:t>
            </a:r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EASY interface</a:t>
            </a: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EXPERT interface</a:t>
            </a: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GURU interface</a:t>
            </a: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>
                <a:solidFill>
                  <a:schemeClr val="folHlink"/>
                </a:solidFill>
                <a:hlinkClick r:id="rId3"/>
              </a:rPr>
              <a:t>http://haddocking.org</a:t>
            </a:r>
            <a:r>
              <a:rPr lang="en-US" dirty="0">
                <a:solidFill>
                  <a:schemeClr val="folHlink"/>
                </a:solidFill>
              </a:rPr>
              <a:t>; 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http://www.nmr.chem.uu.nl/haddock</a:t>
            </a:r>
            <a:endParaRPr lang="en-US" dirty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HotPOINT</a:t>
            </a:r>
            <a:r>
              <a:rPr lang="it-IT" sz="2000" dirty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>
                <a:latin typeface="Corbel"/>
                <a:cs typeface="Corbel"/>
              </a:rPr>
              <a:t>contact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potentials</a:t>
            </a:r>
            <a:r>
              <a:rPr lang="it-IT" sz="2000" dirty="0">
                <a:latin typeface="Corbel"/>
                <a:cs typeface="Corbel"/>
              </a:rPr>
              <a:t>.  It predicts hot spots at the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PIC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recognises</a:t>
            </a:r>
            <a:r>
              <a:rPr lang="it-IT" sz="2000" dirty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7"/>
              </a:rPr>
              <a:t>http://crick.mbu.iisc.ernet.in/~PIC/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cs typeface="Corbel"/>
              </a:rPr>
              <a:t>Example of HADDOCK output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In this case additional experimental information has to be taken into account to completely rule out alternatives to the </a:t>
            </a:r>
            <a:r>
              <a:rPr lang="it-IT" sz="2000" dirty="0" err="1">
                <a:latin typeface="Corbel"/>
                <a:cs typeface="Corbel"/>
              </a:rPr>
              <a:t>highest-scoring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solution</a:t>
            </a:r>
            <a:r>
              <a:rPr lang="it-IT" sz="2000" dirty="0">
                <a:latin typeface="Corbel"/>
                <a:cs typeface="Corbel"/>
              </a:rPr>
              <a:t> </a:t>
            </a: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latin typeface="Corbel"/>
                <a:cs typeface="Corbel"/>
              </a:rPr>
              <a:t>Protocols</a:t>
            </a:r>
            <a:r>
              <a:rPr lang="it-IT" sz="1400" dirty="0">
                <a:latin typeface="Corbel"/>
                <a:cs typeface="Corbel"/>
              </a:rPr>
              <a:t>, 2010 </a:t>
            </a: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In this case additional experimental information has to be taken into account to completely rule out alternatives to the </a:t>
              </a:r>
              <a:r>
                <a:rPr lang="it-IT" sz="2000" dirty="0" err="1">
                  <a:latin typeface="Corbel"/>
                  <a:cs typeface="Corbel"/>
                </a:rPr>
                <a:t>highest-scoring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  <a:r>
                <a:rPr lang="it-IT" sz="2000" dirty="0" err="1">
                  <a:latin typeface="Corbel"/>
                  <a:cs typeface="Corbel"/>
                </a:rPr>
                <a:t>solution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first fully automated, web-based program for the computational docking of protein structures </a:t>
            </a:r>
          </a:p>
          <a:p>
            <a:r>
              <a:rPr lang="en-US" dirty="0"/>
              <a:t>The docking algorithms evaluate billions of putative complexes, retaining a preset number with favorable surface complementarities </a:t>
            </a:r>
          </a:p>
          <a:p>
            <a:r>
              <a:rPr lang="en-US" dirty="0"/>
              <a:t>A filtering method is then applied to this set of structures, selecting those with good electrostatic and </a:t>
            </a:r>
            <a:r>
              <a:rPr lang="en-US" dirty="0" err="1"/>
              <a:t>desolvation</a:t>
            </a:r>
            <a:r>
              <a:rPr lang="en-US" dirty="0"/>
              <a:t> free energies for further clustering </a:t>
            </a:r>
          </a:p>
          <a:p>
            <a:r>
              <a:rPr lang="en-US" dirty="0"/>
              <a:t>The program output is a short list of putative complexes ranked according to their clustering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User 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</a:p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close to the native structure</a:t>
            </a:r>
          </a:p>
          <a:p>
            <a:r>
              <a:rPr lang="en-US" dirty="0"/>
              <a:t>Rigid body docking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is performed using  2 established FFT-based docking programs (DOT and ZDOCK)</a:t>
            </a:r>
            <a:endParaRPr lang="en-US" dirty="0"/>
          </a:p>
          <a:p>
            <a:r>
              <a:rPr lang="en-US" dirty="0"/>
              <a:t>The scoring is solely based on the surface complementarity between the two structures</a:t>
            </a:r>
          </a:p>
          <a:p>
            <a:r>
              <a:rPr lang="en-US" dirty="0"/>
              <a:t>Over 2.7 10</a:t>
            </a:r>
            <a:r>
              <a:rPr lang="en-US" baseline="30000" dirty="0"/>
              <a:t>10</a:t>
            </a:r>
            <a:r>
              <a:rPr lang="en-US" dirty="0"/>
              <a:t>  structures are evaluated, retaining 20 000 structures with the best surface complementarity scores, which are then further subjected to an empirical free 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free energy of the complex structure is typically dominated by van der Waals interactions, which is a very noisy function and difficult to calculate, especially with incorrect side-chain </a:t>
            </a:r>
            <a:r>
              <a:rPr lang="en-US" dirty="0" err="1"/>
              <a:t>rotamers</a:t>
            </a:r>
            <a:endParaRPr lang="en-US" dirty="0"/>
          </a:p>
          <a:p>
            <a:r>
              <a:rPr lang="en-US" dirty="0"/>
              <a:t>Therefore, other components of the binding free energy are used to account for the noise of the van der Waals energies</a:t>
            </a:r>
          </a:p>
          <a:p>
            <a:pPr lvl="1"/>
            <a:r>
              <a:rPr lang="en-US" dirty="0" err="1"/>
              <a:t>Desolvation</a:t>
            </a:r>
            <a:r>
              <a:rPr lang="en-US" dirty="0"/>
              <a:t> free energy using the atomic contact potential (statistical measure of the </a:t>
            </a:r>
            <a:r>
              <a:rPr lang="en-US" dirty="0" err="1"/>
              <a:t>desolvation</a:t>
            </a:r>
            <a:r>
              <a:rPr lang="en-US" dirty="0"/>
              <a:t> free energy)</a:t>
            </a:r>
          </a:p>
          <a:p>
            <a:pPr lvl="1"/>
            <a:r>
              <a:rPr lang="en-US" dirty="0"/>
              <a:t>Electrostatic free energy using a </a:t>
            </a:r>
            <a:r>
              <a:rPr lang="en-US" dirty="0" err="1"/>
              <a:t>Coulombic</a:t>
            </a:r>
            <a:r>
              <a:rPr lang="en-US" dirty="0"/>
              <a:t> model with a distance-dependent dielectric of 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favorable structures are clustered on the basis of a pairwise binding site root mean squared deviation (RMSD) criterion</a:t>
            </a:r>
          </a:p>
          <a:p>
            <a:r>
              <a:rPr lang="en-US" dirty="0"/>
              <a:t>Clusters are then formed by selecting the ligand that has the most neighbors below a previously selected clustering radius. </a:t>
            </a:r>
          </a:p>
          <a:p>
            <a:r>
              <a:rPr lang="en-US" dirty="0"/>
              <a:t>The ligand with the most neighbors is the cluster center, and is the representative structure for the cluster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596" y="1787145"/>
            <a:ext cx="7994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/Protein-Interactions/BolognaMaster2016/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Course materials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La et al. Predicting permanent and transient protein-protein 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Bendell</a:t>
            </a:r>
            <a:r>
              <a:rPr lang="en-US" dirty="0"/>
              <a:t> et al. Transient protein-protein interface prediction: datasets, features, algorithms, and the RAD-T predictor. BMC Bioinformatics 2013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Suggested readings:</a:t>
            </a:r>
          </a:p>
        </p:txBody>
      </p:sp>
    </p:spTree>
    <p:extLst>
      <p:ext uri="{BB962C8B-B14F-4D97-AF65-F5344CB8AC3E}">
        <p14:creationId xmlns:p14="http://schemas.microsoft.com/office/powerpoint/2010/main" val="48488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Prediction of protein-protein interactions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trees</a:t>
            </a:r>
          </a:p>
          <a:p>
            <a:r>
              <a:rPr lang="en-US" dirty="0">
                <a:latin typeface="Corbel"/>
                <a:cs typeface="Corbel"/>
              </a:rPr>
              <a:t>Rosetta stone method</a:t>
            </a:r>
          </a:p>
          <a:p>
            <a:r>
              <a:rPr lang="en-US" dirty="0">
                <a:latin typeface="Corbel"/>
                <a:cs typeface="Corbel"/>
              </a:rPr>
              <a:t>Association methods</a:t>
            </a:r>
          </a:p>
          <a:p>
            <a:r>
              <a:rPr lang="en-US" dirty="0">
                <a:latin typeface="Corbel"/>
                <a:cs typeface="Corbel"/>
              </a:rPr>
              <a:t>Bayesian network </a:t>
            </a:r>
            <a:r>
              <a:rPr lang="en-US" dirty="0" err="1">
                <a:latin typeface="Corbel"/>
                <a:cs typeface="Corbel"/>
              </a:rPr>
              <a:t>modelling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</a:p>
          <a:p>
            <a:r>
              <a:rPr lang="en-US" dirty="0">
                <a:latin typeface="Corbel"/>
                <a:cs typeface="Corbel"/>
              </a:rPr>
              <a:t>Gene 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patterns (hot spots)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/>
                <a:cs typeface="Corbel"/>
              </a:rPr>
              <a:t>Computational schemes that attempt to find the “best” matching between two molecules, a </a:t>
            </a:r>
            <a:r>
              <a:rPr lang="en-US" sz="2400" b="1" dirty="0">
                <a:latin typeface="Corbel"/>
                <a:cs typeface="Corbel"/>
              </a:rPr>
              <a:t>receptor</a:t>
            </a:r>
            <a:r>
              <a:rPr lang="en-US" sz="2400" dirty="0">
                <a:latin typeface="Corbel"/>
                <a:cs typeface="Corbel"/>
              </a:rPr>
              <a:t> and a </a:t>
            </a:r>
            <a:r>
              <a:rPr lang="en-US" sz="2400" b="1" dirty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>
                <a:latin typeface="Corbel"/>
                <a:cs typeface="Corbel"/>
              </a:rPr>
              <a:t>given the atomic coordinates of two molecules, predict their “correct” 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Halperin</a:t>
            </a:r>
            <a:r>
              <a:rPr lang="en-US" dirty="0"/>
              <a:t> et al. Proteins, 2002</a:t>
            </a:r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Protein-protein docking: </a:t>
            </a:r>
            <a:r>
              <a:rPr lang="en-US" sz="3600" b="1" dirty="0" err="1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>
                <a:latin typeface="Corbel"/>
                <a:cs typeface="Corbel"/>
              </a:rPr>
              <a:t>It is the “gold standard” for prediction of PPIs </a:t>
            </a:r>
          </a:p>
          <a:p>
            <a:r>
              <a:rPr lang="en-US" sz="2400" dirty="0">
                <a:latin typeface="Corbel"/>
                <a:cs typeface="Corbel"/>
              </a:rPr>
              <a:t>It makes it possible to figure out if two proteins interact and also how the interaction takes place ("</a:t>
            </a:r>
            <a:r>
              <a:rPr lang="en-US" sz="2400" b="1" dirty="0">
                <a:latin typeface="Corbel"/>
                <a:cs typeface="Corbel"/>
              </a:rPr>
              <a:t>mode</a:t>
            </a:r>
            <a:r>
              <a:rPr lang="en-US" sz="2400" dirty="0">
                <a:latin typeface="Corbel"/>
                <a:cs typeface="Corbel"/>
              </a:rPr>
              <a:t>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purposes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bel"/>
                <a:cs typeface="Corbel"/>
              </a:rPr>
              <a:t>Ngounou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err="1">
                <a:latin typeface="Corbel"/>
                <a:cs typeface="Corbel"/>
              </a:rPr>
              <a:t>Wetie</a:t>
            </a:r>
            <a:r>
              <a:rPr lang="en-US" dirty="0">
                <a:latin typeface="Corbel"/>
                <a:cs typeface="Corbel"/>
              </a:rPr>
              <a:t> et al. Proteomics, 2013</a:t>
            </a: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types of questions can docking address?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>
                <a:latin typeface="Corbel"/>
                <a:cs typeface="Corbel"/>
              </a:rPr>
              <a:t>in vivo</a:t>
            </a:r>
            <a:r>
              <a:rPr lang="en-US" sz="2400" dirty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>
              <a:latin typeface="Corbel"/>
              <a:cs typeface="Corbel"/>
            </a:endParaRPr>
          </a:p>
          <a:p>
            <a:r>
              <a:rPr lang="en-US" sz="2400" dirty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interaction</a:t>
            </a:r>
            <a:r>
              <a:rPr lang="it-IT" sz="2400" dirty="0">
                <a:latin typeface="Corbel"/>
                <a:cs typeface="Corbel"/>
              </a:rPr>
              <a:t>, </a:t>
            </a:r>
            <a:r>
              <a:rPr lang="it-IT" sz="2400" dirty="0" err="1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energy</a:t>
            </a:r>
            <a:r>
              <a:rPr lang="it-IT" sz="2400" dirty="0">
                <a:latin typeface="Corbel"/>
                <a:cs typeface="Corbel"/>
              </a:rPr>
              <a:t> of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?</a:t>
            </a:r>
            <a:endParaRPr lang="en-US" sz="2400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1976797</TotalTime>
  <Words>2845</Words>
  <Application>Microsoft Macintosh PowerPoint</Application>
  <PresentationFormat>On-screen Show (4:3)</PresentationFormat>
  <Paragraphs>334</Paragraphs>
  <Slides>59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Century Gothic</vt:lpstr>
      <vt:lpstr>Corbel</vt:lpstr>
      <vt:lpstr>Courier New</vt:lpstr>
      <vt:lpstr>DejaVu Sans</vt:lpstr>
      <vt:lpstr>Times New Roman</vt:lpstr>
      <vt:lpstr>Wingdings</vt:lpstr>
      <vt:lpstr>Office Theme</vt:lpstr>
      <vt:lpstr>PowerPoint Presentation</vt:lpstr>
      <vt:lpstr>PowerPoint Presentation</vt:lpstr>
      <vt:lpstr>How PPI surfaces can be studied?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Forces governing biomolecular recognition</vt:lpstr>
      <vt:lpstr>PowerPoint Presentation</vt:lpstr>
      <vt:lpstr>Conformational space search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Conclusion II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allegra.via@gmail.com</cp:lastModifiedBy>
  <cp:revision>295</cp:revision>
  <dcterms:created xsi:type="dcterms:W3CDTF">2015-09-09T16:30:07Z</dcterms:created>
  <dcterms:modified xsi:type="dcterms:W3CDTF">2018-02-06T14:43:27Z</dcterms:modified>
</cp:coreProperties>
</file>